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4"/>
  </p:notesMasterIdLst>
  <p:sldIdLst>
    <p:sldId id="256" r:id="rId2"/>
    <p:sldId id="257" r:id="rId3"/>
    <p:sldId id="311" r:id="rId4"/>
    <p:sldId id="313" r:id="rId5"/>
    <p:sldId id="312" r:id="rId6"/>
    <p:sldId id="315" r:id="rId7"/>
    <p:sldId id="316" r:id="rId8"/>
    <p:sldId id="332" r:id="rId9"/>
    <p:sldId id="331" r:id="rId10"/>
    <p:sldId id="333" r:id="rId11"/>
    <p:sldId id="334" r:id="rId12"/>
    <p:sldId id="335" r:id="rId13"/>
    <p:sldId id="336" r:id="rId14"/>
    <p:sldId id="337" r:id="rId15"/>
    <p:sldId id="330" r:id="rId16"/>
    <p:sldId id="339" r:id="rId17"/>
    <p:sldId id="340" r:id="rId18"/>
    <p:sldId id="341" r:id="rId19"/>
    <p:sldId id="342" r:id="rId20"/>
    <p:sldId id="343" r:id="rId21"/>
    <p:sldId id="344" r:id="rId22"/>
    <p:sldId id="33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0" autoAdjust="0"/>
    <p:restoredTop sz="91145" autoAdjust="0"/>
  </p:normalViewPr>
  <p:slideViewPr>
    <p:cSldViewPr snapToGrid="0">
      <p:cViewPr>
        <p:scale>
          <a:sx n="91" d="100"/>
          <a:sy n="91" d="100"/>
        </p:scale>
        <p:origin x="736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393C4-9665-084E-9D8E-A5A1915D2DD5}" type="doc">
      <dgm:prSet loTypeId="urn:microsoft.com/office/officeart/2005/8/layout/process1" loCatId="" qsTypeId="urn:microsoft.com/office/officeart/2005/8/quickstyle/3D3" qsCatId="3D" csTypeId="urn:microsoft.com/office/officeart/2005/8/colors/accent0_3" csCatId="mainScheme" phldr="1"/>
      <dgm:spPr/>
    </dgm:pt>
    <dgm:pt modelId="{464D3A51-C6A6-5446-A2AE-94EB889A4790}">
      <dgm:prSet phldrT="[Text]"/>
      <dgm:spPr/>
      <dgm:t>
        <a:bodyPr/>
        <a:lstStyle/>
        <a:p>
          <a:r>
            <a:rPr lang="en-US" dirty="0" smtClean="0"/>
            <a:t>Map</a:t>
          </a:r>
          <a:endParaRPr lang="en-US" dirty="0"/>
        </a:p>
      </dgm:t>
    </dgm:pt>
    <dgm:pt modelId="{8851EDA2-AD15-9A4F-A167-56C4D0EEAF6D}" type="parTrans" cxnId="{ECAE47E0-4A6C-614D-9B72-1796559982D7}">
      <dgm:prSet/>
      <dgm:spPr/>
      <dgm:t>
        <a:bodyPr/>
        <a:lstStyle/>
        <a:p>
          <a:endParaRPr lang="en-US"/>
        </a:p>
      </dgm:t>
    </dgm:pt>
    <dgm:pt modelId="{35579E99-31A3-0340-9F0D-16B6948E7625}" type="sibTrans" cxnId="{ECAE47E0-4A6C-614D-9B72-1796559982D7}">
      <dgm:prSet/>
      <dgm:spPr/>
      <dgm:t>
        <a:bodyPr/>
        <a:lstStyle/>
        <a:p>
          <a:endParaRPr lang="en-US"/>
        </a:p>
      </dgm:t>
    </dgm:pt>
    <dgm:pt modelId="{413E96A2-2842-FE44-91E7-284396F40E11}">
      <dgm:prSet phldrT="[Text]"/>
      <dgm:spPr/>
      <dgm:t>
        <a:bodyPr/>
        <a:lstStyle/>
        <a:p>
          <a:r>
            <a:rPr lang="en-US" dirty="0" smtClean="0"/>
            <a:t>Soft and Shuffle </a:t>
          </a:r>
          <a:endParaRPr lang="en-US" dirty="0"/>
        </a:p>
      </dgm:t>
    </dgm:pt>
    <dgm:pt modelId="{F039C74D-FD42-4245-AA28-909F89711E55}" type="parTrans" cxnId="{8D50DFAD-74F8-7443-AC86-1601C0C7F9A4}">
      <dgm:prSet/>
      <dgm:spPr/>
      <dgm:t>
        <a:bodyPr/>
        <a:lstStyle/>
        <a:p>
          <a:endParaRPr lang="en-US"/>
        </a:p>
      </dgm:t>
    </dgm:pt>
    <dgm:pt modelId="{4F64FD00-2A0E-E44A-BAA6-6645E5A6AB87}" type="sibTrans" cxnId="{8D50DFAD-74F8-7443-AC86-1601C0C7F9A4}">
      <dgm:prSet/>
      <dgm:spPr/>
      <dgm:t>
        <a:bodyPr/>
        <a:lstStyle/>
        <a:p>
          <a:endParaRPr lang="en-US"/>
        </a:p>
      </dgm:t>
    </dgm:pt>
    <dgm:pt modelId="{06D3181B-B082-694C-AEF2-A03F69F88CA7}">
      <dgm:prSet phldrT="[Text]"/>
      <dgm:spPr/>
      <dgm:t>
        <a:bodyPr/>
        <a:lstStyle/>
        <a:p>
          <a:r>
            <a:rPr lang="en-US" dirty="0" smtClean="0"/>
            <a:t>Reduce</a:t>
          </a:r>
          <a:endParaRPr lang="en-US" dirty="0"/>
        </a:p>
      </dgm:t>
    </dgm:pt>
    <dgm:pt modelId="{65AF1314-E54A-2343-9E1D-01E7E7CACA48}" type="parTrans" cxnId="{95416F49-15F0-B241-859E-655BCFBBBFC9}">
      <dgm:prSet/>
      <dgm:spPr/>
      <dgm:t>
        <a:bodyPr/>
        <a:lstStyle/>
        <a:p>
          <a:endParaRPr lang="en-US"/>
        </a:p>
      </dgm:t>
    </dgm:pt>
    <dgm:pt modelId="{97118AE0-8A3C-6B47-86F9-E35C0235CC4C}" type="sibTrans" cxnId="{95416F49-15F0-B241-859E-655BCFBBBFC9}">
      <dgm:prSet/>
      <dgm:spPr/>
      <dgm:t>
        <a:bodyPr/>
        <a:lstStyle/>
        <a:p>
          <a:endParaRPr lang="en-US"/>
        </a:p>
      </dgm:t>
    </dgm:pt>
    <dgm:pt modelId="{1749E8CB-EB50-A84A-821B-D88A35A94E2A}" type="pres">
      <dgm:prSet presAssocID="{E21393C4-9665-084E-9D8E-A5A1915D2DD5}" presName="Name0" presStyleCnt="0">
        <dgm:presLayoutVars>
          <dgm:dir/>
          <dgm:resizeHandles val="exact"/>
        </dgm:presLayoutVars>
      </dgm:prSet>
      <dgm:spPr/>
    </dgm:pt>
    <dgm:pt modelId="{45E2EA2D-11AE-6243-9871-85DA2574587D}" type="pres">
      <dgm:prSet presAssocID="{464D3A51-C6A6-5446-A2AE-94EB889A479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C5F52-17F6-FA49-8BF6-883938F27A3F}" type="pres">
      <dgm:prSet presAssocID="{35579E99-31A3-0340-9F0D-16B6948E762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983E89E-684A-D943-A5CC-23518B11D009}" type="pres">
      <dgm:prSet presAssocID="{35579E99-31A3-0340-9F0D-16B6948E762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B5E9423-06A5-8C4B-99EB-8D0C80F21C69}" type="pres">
      <dgm:prSet presAssocID="{413E96A2-2842-FE44-91E7-284396F40E1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6746A-1C25-1644-8E85-1B0D93685BA4}" type="pres">
      <dgm:prSet presAssocID="{4F64FD00-2A0E-E44A-BAA6-6645E5A6AB8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7AD232E-8168-6244-B30D-9F993957F3BC}" type="pres">
      <dgm:prSet presAssocID="{4F64FD00-2A0E-E44A-BAA6-6645E5A6AB8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AE023EC-0D60-AA4A-BAB0-C67ADB57DF52}" type="pres">
      <dgm:prSet presAssocID="{06D3181B-B082-694C-AEF2-A03F69F88CA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EBCF63-E002-F546-89F8-30BF91B90F29}" type="presOf" srcId="{35579E99-31A3-0340-9F0D-16B6948E7625}" destId="{2983E89E-684A-D943-A5CC-23518B11D009}" srcOrd="1" destOrd="0" presId="urn:microsoft.com/office/officeart/2005/8/layout/process1"/>
    <dgm:cxn modelId="{95416F49-15F0-B241-859E-655BCFBBBFC9}" srcId="{E21393C4-9665-084E-9D8E-A5A1915D2DD5}" destId="{06D3181B-B082-694C-AEF2-A03F69F88CA7}" srcOrd="2" destOrd="0" parTransId="{65AF1314-E54A-2343-9E1D-01E7E7CACA48}" sibTransId="{97118AE0-8A3C-6B47-86F9-E35C0235CC4C}"/>
    <dgm:cxn modelId="{7CCF563C-08F8-E34C-ADC2-FB6F8A05267B}" type="presOf" srcId="{413E96A2-2842-FE44-91E7-284396F40E11}" destId="{CB5E9423-06A5-8C4B-99EB-8D0C80F21C69}" srcOrd="0" destOrd="0" presId="urn:microsoft.com/office/officeart/2005/8/layout/process1"/>
    <dgm:cxn modelId="{ECAE47E0-4A6C-614D-9B72-1796559982D7}" srcId="{E21393C4-9665-084E-9D8E-A5A1915D2DD5}" destId="{464D3A51-C6A6-5446-A2AE-94EB889A4790}" srcOrd="0" destOrd="0" parTransId="{8851EDA2-AD15-9A4F-A167-56C4D0EEAF6D}" sibTransId="{35579E99-31A3-0340-9F0D-16B6948E7625}"/>
    <dgm:cxn modelId="{F9B359FA-0ADC-A443-8981-7AF4B5E5B22F}" type="presOf" srcId="{06D3181B-B082-694C-AEF2-A03F69F88CA7}" destId="{FAE023EC-0D60-AA4A-BAB0-C67ADB57DF52}" srcOrd="0" destOrd="0" presId="urn:microsoft.com/office/officeart/2005/8/layout/process1"/>
    <dgm:cxn modelId="{1D447FFE-244E-764E-A4BE-9FAC586EAFCC}" type="presOf" srcId="{35579E99-31A3-0340-9F0D-16B6948E7625}" destId="{DE7C5F52-17F6-FA49-8BF6-883938F27A3F}" srcOrd="0" destOrd="0" presId="urn:microsoft.com/office/officeart/2005/8/layout/process1"/>
    <dgm:cxn modelId="{9131721A-466A-164B-A238-9CB4B9FCBA24}" type="presOf" srcId="{4F64FD00-2A0E-E44A-BAA6-6645E5A6AB87}" destId="{37AD232E-8168-6244-B30D-9F993957F3BC}" srcOrd="1" destOrd="0" presId="urn:microsoft.com/office/officeart/2005/8/layout/process1"/>
    <dgm:cxn modelId="{302F8386-6890-4442-B6A2-1F7F9D21DF45}" type="presOf" srcId="{E21393C4-9665-084E-9D8E-A5A1915D2DD5}" destId="{1749E8CB-EB50-A84A-821B-D88A35A94E2A}" srcOrd="0" destOrd="0" presId="urn:microsoft.com/office/officeart/2005/8/layout/process1"/>
    <dgm:cxn modelId="{9603FC03-DF67-FA47-B525-172EA7DEF842}" type="presOf" srcId="{4F64FD00-2A0E-E44A-BAA6-6645E5A6AB87}" destId="{46E6746A-1C25-1644-8E85-1B0D93685BA4}" srcOrd="0" destOrd="0" presId="urn:microsoft.com/office/officeart/2005/8/layout/process1"/>
    <dgm:cxn modelId="{8D50DFAD-74F8-7443-AC86-1601C0C7F9A4}" srcId="{E21393C4-9665-084E-9D8E-A5A1915D2DD5}" destId="{413E96A2-2842-FE44-91E7-284396F40E11}" srcOrd="1" destOrd="0" parTransId="{F039C74D-FD42-4245-AA28-909F89711E55}" sibTransId="{4F64FD00-2A0E-E44A-BAA6-6645E5A6AB87}"/>
    <dgm:cxn modelId="{4DEB8F8F-173A-2E4A-9D1A-EE2FD3DBD570}" type="presOf" srcId="{464D3A51-C6A6-5446-A2AE-94EB889A4790}" destId="{45E2EA2D-11AE-6243-9871-85DA2574587D}" srcOrd="0" destOrd="0" presId="urn:microsoft.com/office/officeart/2005/8/layout/process1"/>
    <dgm:cxn modelId="{5BEEB1ED-6EBF-5449-B2CE-A55EE3C482B6}" type="presParOf" srcId="{1749E8CB-EB50-A84A-821B-D88A35A94E2A}" destId="{45E2EA2D-11AE-6243-9871-85DA2574587D}" srcOrd="0" destOrd="0" presId="urn:microsoft.com/office/officeart/2005/8/layout/process1"/>
    <dgm:cxn modelId="{5900EDA1-F23B-7D46-B60F-C1E1047A30BB}" type="presParOf" srcId="{1749E8CB-EB50-A84A-821B-D88A35A94E2A}" destId="{DE7C5F52-17F6-FA49-8BF6-883938F27A3F}" srcOrd="1" destOrd="0" presId="urn:microsoft.com/office/officeart/2005/8/layout/process1"/>
    <dgm:cxn modelId="{DB47EA11-D4E5-054C-8D24-6BFD408B0307}" type="presParOf" srcId="{DE7C5F52-17F6-FA49-8BF6-883938F27A3F}" destId="{2983E89E-684A-D943-A5CC-23518B11D009}" srcOrd="0" destOrd="0" presId="urn:microsoft.com/office/officeart/2005/8/layout/process1"/>
    <dgm:cxn modelId="{148D405B-D159-414C-B214-04D8A6558AB5}" type="presParOf" srcId="{1749E8CB-EB50-A84A-821B-D88A35A94E2A}" destId="{CB5E9423-06A5-8C4B-99EB-8D0C80F21C69}" srcOrd="2" destOrd="0" presId="urn:microsoft.com/office/officeart/2005/8/layout/process1"/>
    <dgm:cxn modelId="{63E9C8B4-3768-2842-9041-5AC624E47489}" type="presParOf" srcId="{1749E8CB-EB50-A84A-821B-D88A35A94E2A}" destId="{46E6746A-1C25-1644-8E85-1B0D93685BA4}" srcOrd="3" destOrd="0" presId="urn:microsoft.com/office/officeart/2005/8/layout/process1"/>
    <dgm:cxn modelId="{DF6E702B-3837-BD4F-A2E5-AF05A52A695A}" type="presParOf" srcId="{46E6746A-1C25-1644-8E85-1B0D93685BA4}" destId="{37AD232E-8168-6244-B30D-9F993957F3BC}" srcOrd="0" destOrd="0" presId="urn:microsoft.com/office/officeart/2005/8/layout/process1"/>
    <dgm:cxn modelId="{D9CE08EE-52D3-1042-B96C-2271183069AB}" type="presParOf" srcId="{1749E8CB-EB50-A84A-821B-D88A35A94E2A}" destId="{FAE023EC-0D60-AA4A-BAB0-C67ADB57DF5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2EA2D-11AE-6243-9871-85DA2574587D}">
      <dsp:nvSpPr>
        <dsp:cNvPr id="0" name=""/>
        <dsp:cNvSpPr/>
      </dsp:nvSpPr>
      <dsp:spPr>
        <a:xfrm>
          <a:off x="6901" y="840259"/>
          <a:ext cx="2062919" cy="12377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Map</a:t>
          </a:r>
          <a:endParaRPr lang="en-US" sz="3200" kern="1200" dirty="0"/>
        </a:p>
      </dsp:txBody>
      <dsp:txXfrm>
        <a:off x="43153" y="876511"/>
        <a:ext cx="1990415" cy="1165247"/>
      </dsp:txXfrm>
    </dsp:sp>
    <dsp:sp modelId="{DE7C5F52-17F6-FA49-8BF6-883938F27A3F}">
      <dsp:nvSpPr>
        <dsp:cNvPr id="0" name=""/>
        <dsp:cNvSpPr/>
      </dsp:nvSpPr>
      <dsp:spPr>
        <a:xfrm>
          <a:off x="2276113" y="1203332"/>
          <a:ext cx="437338" cy="51160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276113" y="1305653"/>
        <a:ext cx="306137" cy="306962"/>
      </dsp:txXfrm>
    </dsp:sp>
    <dsp:sp modelId="{CB5E9423-06A5-8C4B-99EB-8D0C80F21C69}">
      <dsp:nvSpPr>
        <dsp:cNvPr id="0" name=""/>
        <dsp:cNvSpPr/>
      </dsp:nvSpPr>
      <dsp:spPr>
        <a:xfrm>
          <a:off x="2894989" y="840259"/>
          <a:ext cx="2062919" cy="12377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Soft and Shuffle </a:t>
          </a:r>
          <a:endParaRPr lang="en-US" sz="3200" kern="1200" dirty="0"/>
        </a:p>
      </dsp:txBody>
      <dsp:txXfrm>
        <a:off x="2931241" y="876511"/>
        <a:ext cx="1990415" cy="1165247"/>
      </dsp:txXfrm>
    </dsp:sp>
    <dsp:sp modelId="{46E6746A-1C25-1644-8E85-1B0D93685BA4}">
      <dsp:nvSpPr>
        <dsp:cNvPr id="0" name=""/>
        <dsp:cNvSpPr/>
      </dsp:nvSpPr>
      <dsp:spPr>
        <a:xfrm>
          <a:off x="5164200" y="1203332"/>
          <a:ext cx="437338" cy="51160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164200" y="1305653"/>
        <a:ext cx="306137" cy="306962"/>
      </dsp:txXfrm>
    </dsp:sp>
    <dsp:sp modelId="{FAE023EC-0D60-AA4A-BAB0-C67ADB57DF52}">
      <dsp:nvSpPr>
        <dsp:cNvPr id="0" name=""/>
        <dsp:cNvSpPr/>
      </dsp:nvSpPr>
      <dsp:spPr>
        <a:xfrm>
          <a:off x="5783076" y="840259"/>
          <a:ext cx="2062919" cy="12377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Reduce</a:t>
          </a:r>
          <a:endParaRPr lang="en-US" sz="3200" kern="1200" dirty="0"/>
        </a:p>
      </dsp:txBody>
      <dsp:txXfrm>
        <a:off x="5819328" y="876511"/>
        <a:ext cx="1990415" cy="1165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and Hive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7" y="1180754"/>
            <a:ext cx="9566031" cy="367708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053884" y="1180754"/>
            <a:ext cx="3235567" cy="1210754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6399" y="5105142"/>
            <a:ext cx="7863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Pig = dataflow scripting (created at Yahoo)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Hive = SQL </a:t>
            </a:r>
            <a:r>
              <a:rPr lang="mr-IN" sz="2800" b="1" dirty="0" smtClean="0">
                <a:solidFill>
                  <a:srgbClr val="C00000"/>
                </a:solidFill>
              </a:rPr>
              <a:t>–</a:t>
            </a:r>
            <a:r>
              <a:rPr lang="en-US" sz="2800" b="1" dirty="0" smtClean="0">
                <a:solidFill>
                  <a:srgbClr val="C00000"/>
                </a:solidFill>
              </a:rPr>
              <a:t> like queries (created at </a:t>
            </a:r>
            <a:r>
              <a:rPr lang="en-US" sz="2800" b="1" dirty="0">
                <a:solidFill>
                  <a:srgbClr val="C00000"/>
                </a:solidFill>
              </a:rPr>
              <a:t>F</a:t>
            </a:r>
            <a:r>
              <a:rPr lang="en-US" sz="2800" b="1" dirty="0" smtClean="0">
                <a:solidFill>
                  <a:srgbClr val="C00000"/>
                </a:solidFill>
              </a:rPr>
              <a:t>acebook)</a:t>
            </a:r>
          </a:p>
        </p:txBody>
      </p:sp>
    </p:spTree>
    <p:extLst>
      <p:ext uri="{BB962C8B-B14F-4D97-AF65-F5344CB8AC3E}">
        <p14:creationId xmlns:p14="http://schemas.microsoft.com/office/powerpoint/2010/main" val="10489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7" y="1180754"/>
            <a:ext cx="9566031" cy="367708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31656" y="1180754"/>
            <a:ext cx="731519" cy="2026680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379" y="5219114"/>
            <a:ext cx="8057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Specialized models for graph processing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C00000"/>
                </a:solidFill>
              </a:rPr>
              <a:t>Giraph</a:t>
            </a:r>
            <a:r>
              <a:rPr lang="en-US" sz="2800" b="1" dirty="0" smtClean="0">
                <a:solidFill>
                  <a:srgbClr val="C00000"/>
                </a:solidFill>
              </a:rPr>
              <a:t> used by Facebook to analyze social graphs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56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Spark, Storm, </a:t>
            </a:r>
            <a:r>
              <a:rPr lang="en-US" dirty="0" err="1" smtClean="0"/>
              <a:t>Flink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7" y="1180754"/>
            <a:ext cx="9566031" cy="367708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175717" y="1180754"/>
            <a:ext cx="2307101" cy="2026680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379" y="5219114"/>
            <a:ext cx="67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Real-time and in-memory processing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In-memory </a:t>
            </a:r>
            <a:r>
              <a:rPr lang="en-US" sz="2800" b="1" dirty="0" smtClean="0">
                <a:solidFill>
                  <a:srgbClr val="C00000"/>
                </a:solidFill>
                <a:sym typeface="Wingdings"/>
              </a:rPr>
              <a:t> 100x faster for some tasks </a:t>
            </a:r>
            <a:endParaRPr lang="en-US" sz="28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7" y="1180754"/>
            <a:ext cx="9566031" cy="367708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553157" y="1180754"/>
            <a:ext cx="773723" cy="2842606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379" y="5036230"/>
            <a:ext cx="77038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Key-values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Sparse tables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C00000"/>
                </a:solidFill>
              </a:rPr>
              <a:t>HBase</a:t>
            </a:r>
            <a:r>
              <a:rPr lang="en-US" sz="2800" b="1" dirty="0" smtClean="0">
                <a:solidFill>
                  <a:srgbClr val="C00000"/>
                </a:solidFill>
              </a:rPr>
              <a:t> used for Facebook’s Messaging Platform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26880" y="1180754"/>
            <a:ext cx="773723" cy="3677084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69270" y="1170615"/>
            <a:ext cx="773723" cy="3677084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Zookeeper for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7" y="1180754"/>
            <a:ext cx="9566031" cy="367708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95755" y="1180753"/>
            <a:ext cx="773723" cy="3666945"/>
          </a:xfrm>
          <a:prstGeom prst="roundRect">
            <a:avLst/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379" y="5036230"/>
            <a:ext cx="9520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Synchronization, High-availability,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</a:rPr>
              <a:t>Created by Yahoo to wrangle services named after animals </a:t>
            </a:r>
          </a:p>
        </p:txBody>
      </p:sp>
    </p:spTree>
    <p:extLst>
      <p:ext uri="{BB962C8B-B14F-4D97-AF65-F5344CB8AC3E}">
        <p14:creationId xmlns:p14="http://schemas.microsoft.com/office/powerpoint/2010/main" val="3737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Process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391508" y="956603"/>
          <a:ext cx="7852898" cy="2918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36" y="3120481"/>
            <a:ext cx="919424" cy="2145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60" y="3185025"/>
            <a:ext cx="1193026" cy="2080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86" y="3120481"/>
            <a:ext cx="1252926" cy="2059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91508" y="5594844"/>
            <a:ext cx="2118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Helvetica" charset="0"/>
              </a:rPr>
              <a:t>Parallelization over the input 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91524" y="5589859"/>
            <a:ext cx="2350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charset="0"/>
              </a:rPr>
              <a:t>Parallelization over intermediate data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39150" y="5589859"/>
            <a:ext cx="2184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Helvetica" charset="0"/>
              </a:rPr>
              <a:t>Parallelization over data groups 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1509" y="1069372"/>
            <a:ext cx="7474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charset="0"/>
              </a:rPr>
              <a:t>Applications with </a:t>
            </a:r>
            <a:r>
              <a:rPr lang="en-US" sz="2400" b="1">
                <a:solidFill>
                  <a:srgbClr val="0070C0"/>
                </a:solidFill>
                <a:latin typeface="Helvetica" charset="0"/>
              </a:rPr>
              <a:t>independent </a:t>
            </a:r>
            <a:r>
              <a:rPr lang="en-US" sz="2400" b="1" smtClean="0">
                <a:solidFill>
                  <a:srgbClr val="0070C0"/>
                </a:solidFill>
                <a:latin typeface="Helvetica" charset="0"/>
              </a:rPr>
              <a:t>data-parallel </a:t>
            </a:r>
            <a:r>
              <a:rPr lang="en-US" sz="2400" b="1" dirty="0">
                <a:solidFill>
                  <a:srgbClr val="0070C0"/>
                </a:solidFill>
                <a:latin typeface="Helvetica" charset="0"/>
              </a:rPr>
              <a:t>tasks </a:t>
            </a:r>
            <a:endParaRPr lang="en-US" sz="2400" b="1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662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610694"/>
            <a:ext cx="5711288" cy="43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users to movies they watched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48" y="1629240"/>
            <a:ext cx="6420925" cy="413475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206240" y="1927274"/>
            <a:ext cx="1012874" cy="50643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97126" y="5174568"/>
            <a:ext cx="1012874" cy="50643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08926" y="4754550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(Key, Value)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9155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Mapped Data (“Shuffle and Sort”)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803400"/>
            <a:ext cx="11760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1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Reducer Processes Each Key’s 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384300"/>
            <a:ext cx="11150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0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 smtClean="0"/>
              <a:t> </a:t>
            </a:r>
            <a:r>
              <a:rPr lang="en-US" sz="2400" b="1" dirty="0" smtClean="0"/>
              <a:t>Logistics</a:t>
            </a:r>
            <a:endParaRPr lang="en-US" sz="2400" b="1" dirty="0" smtClean="0"/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Summary and Review Previous Sections 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Hadoop Ecosystem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dirty="0" smtClean="0"/>
              <a:t>MapReduce Programming vs. Hive</a:t>
            </a:r>
          </a:p>
          <a:p>
            <a:pPr>
              <a:spcBef>
                <a:spcPts val="1800"/>
              </a:spcBef>
              <a:buFont typeface="Courier New" charset="0"/>
              <a:buChar char="o"/>
            </a:pPr>
            <a:r>
              <a:rPr lang="en-US" sz="2400" b="1" dirty="0"/>
              <a:t> </a:t>
            </a:r>
            <a:r>
              <a:rPr lang="en-US" sz="2400" b="1" smtClean="0"/>
              <a:t>Hortonworks Practice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12" y="1136839"/>
            <a:ext cx="8859058" cy="51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68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happening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36" y="3575831"/>
            <a:ext cx="3727937" cy="22921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07100" y="1657203"/>
            <a:ext cx="1786597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YARN Resource Manager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3174" y="1657203"/>
            <a:ext cx="1211727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65896" y="1375846"/>
            <a:ext cx="1786597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NodeManager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65895" y="1856128"/>
            <a:ext cx="1786597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 Application Master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59632" y="5627192"/>
            <a:ext cx="1366911" cy="8325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MapTask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ReduceTask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03845" y="3889312"/>
            <a:ext cx="1366911" cy="8325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MapTask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ReduceTask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09852" y="5007367"/>
            <a:ext cx="1366911" cy="8325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MapTask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ReduceTask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Elbow Connector 15"/>
          <p:cNvCxnSpPr>
            <a:stCxn id="11" idx="2"/>
            <a:endCxn id="13" idx="0"/>
          </p:cNvCxnSpPr>
          <p:nvPr/>
        </p:nvCxnSpPr>
        <p:spPr>
          <a:xfrm rot="5400000">
            <a:off x="3163856" y="1193974"/>
            <a:ext cx="1118784" cy="427189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12" idx="2"/>
          </p:cNvCxnSpPr>
          <p:nvPr/>
        </p:nvCxnSpPr>
        <p:spPr>
          <a:xfrm rot="5400000">
            <a:off x="1756513" y="2357103"/>
            <a:ext cx="3689257" cy="4516106"/>
          </a:xfrm>
          <a:prstGeom prst="bentConnector3">
            <a:avLst>
              <a:gd name="adj1" fmla="val 1061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1" idx="3"/>
            <a:endCxn id="14" idx="0"/>
          </p:cNvCxnSpPr>
          <p:nvPr/>
        </p:nvCxnSpPr>
        <p:spPr>
          <a:xfrm flipH="1">
            <a:off x="6193308" y="2313328"/>
            <a:ext cx="559184" cy="2694039"/>
          </a:xfrm>
          <a:prstGeom prst="bentConnector4">
            <a:avLst>
              <a:gd name="adj1" fmla="val -40881"/>
              <a:gd name="adj2" fmla="val 584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</p:cNvCxnSpPr>
          <p:nvPr/>
        </p:nvCxnSpPr>
        <p:spPr>
          <a:xfrm>
            <a:off x="4093697" y="2114403"/>
            <a:ext cx="87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434901" y="2102240"/>
            <a:ext cx="8721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</p:cNvCxnSpPr>
          <p:nvPr/>
        </p:nvCxnSpPr>
        <p:spPr>
          <a:xfrm>
            <a:off x="829038" y="2571603"/>
            <a:ext cx="1197298" cy="966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3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all" dirty="0" smtClean="0"/>
              <a:t>HIVE - RETRIEVING INFORMATION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0975" y="1217267"/>
            <a:ext cx="6035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hortonworks.com</a:t>
            </a:r>
            <a:r>
              <a:rPr lang="en-US" dirty="0"/>
              <a:t>/blog/hive-cheat-sheet-for-</a:t>
            </a:r>
            <a:r>
              <a:rPr lang="en-US" dirty="0" err="1"/>
              <a:t>sql</a:t>
            </a:r>
            <a:r>
              <a:rPr lang="en-US" dirty="0"/>
              <a:t>-users/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71977"/>
              </p:ext>
            </p:extLst>
          </p:nvPr>
        </p:nvGraphicFramePr>
        <p:xfrm>
          <a:off x="180975" y="1690213"/>
          <a:ext cx="11312331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777"/>
                <a:gridCol w="3770777"/>
                <a:gridCol w="377077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Hive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Retrieving Information (General)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from_columns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table WHERE conditions;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from_columns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table WHERE conditions;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Retrieving All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 * FROM table;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 * FROM table;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Retrieving Some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 * FROM table WHERE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rec_name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"value";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 * FROM table WHERE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rec_name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"value";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Retrieving With Multiple Criteria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 * FROM TABLE WHERE rec1 = "value1" AND rec2 ="value2";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 * FROM TABLE WHERE rec1 = "value1" AND rec2 ="value2";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col1, col2 FROM table ORDER BY col2;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col1, col2 FROM table ORDER BY col2;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Counting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COUNT(*) FROM table;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COUNT(*) FROM table;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Grouping With Counting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owner, COUNT(*) FROM table GROUP BY owner;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owner, COUNT(*) FROM table GROUP BY owner;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5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#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are the two key components of HDFS and what are they used for?</a:t>
            </a:r>
          </a:p>
          <a:p>
            <a:pPr lvl="1"/>
            <a:r>
              <a:rPr lang="en-US" sz="3200" dirty="0" err="1"/>
              <a:t>NameNode</a:t>
            </a:r>
            <a:r>
              <a:rPr lang="en-US" sz="3200" dirty="0"/>
              <a:t> for block storage and Data Node for metadata.</a:t>
            </a:r>
          </a:p>
          <a:p>
            <a:pPr lvl="1"/>
            <a:r>
              <a:rPr lang="en-US" sz="3200" dirty="0"/>
              <a:t>FASTA for genome sequence and </a:t>
            </a:r>
            <a:r>
              <a:rPr lang="en-US" sz="3200" dirty="0" err="1"/>
              <a:t>Rasters</a:t>
            </a:r>
            <a:r>
              <a:rPr lang="en-US" sz="3200" dirty="0"/>
              <a:t> for geospatial data.</a:t>
            </a:r>
          </a:p>
          <a:p>
            <a:pPr lvl="1"/>
            <a:r>
              <a:rPr lang="en-US" sz="3200" dirty="0" err="1"/>
              <a:t>NameNode</a:t>
            </a:r>
            <a:r>
              <a:rPr lang="en-US" sz="3200" dirty="0"/>
              <a:t> for metadata and </a:t>
            </a:r>
            <a:r>
              <a:rPr lang="en-US" sz="3200" dirty="0" err="1"/>
              <a:t>DataNode</a:t>
            </a:r>
            <a:r>
              <a:rPr lang="en-US" sz="3200" dirty="0"/>
              <a:t> for block storage.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8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job of the </a:t>
            </a:r>
            <a:r>
              <a:rPr lang="en-US" sz="3200" dirty="0" err="1"/>
              <a:t>NameNode</a:t>
            </a:r>
            <a:r>
              <a:rPr lang="en-US" sz="3200" dirty="0"/>
              <a:t>?</a:t>
            </a:r>
          </a:p>
          <a:p>
            <a:pPr lvl="1"/>
            <a:r>
              <a:rPr lang="en-US" sz="3200" dirty="0"/>
              <a:t>Coordinate operations and assigns tasks to Data Nodes</a:t>
            </a:r>
          </a:p>
          <a:p>
            <a:pPr lvl="1"/>
            <a:r>
              <a:rPr lang="en-US" sz="3200" dirty="0"/>
              <a:t>Listens from </a:t>
            </a:r>
            <a:r>
              <a:rPr lang="en-US" sz="3200" dirty="0" err="1"/>
              <a:t>DataNode</a:t>
            </a:r>
            <a:r>
              <a:rPr lang="en-US" sz="3200" dirty="0"/>
              <a:t> for block creation, deletion, and replication.</a:t>
            </a:r>
          </a:p>
          <a:p>
            <a:pPr lvl="1"/>
            <a:r>
              <a:rPr lang="en-US" sz="3200" dirty="0"/>
              <a:t>For gene sequencing calculations.</a:t>
            </a:r>
            <a:r>
              <a:rPr lang="en-US" sz="3200" dirty="0"/>
              <a:t> 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order of the three steps to Map Reduce?</a:t>
            </a:r>
          </a:p>
          <a:p>
            <a:pPr lvl="1"/>
            <a:r>
              <a:rPr lang="en-US" sz="3200" dirty="0"/>
              <a:t>Shuffle and Sort -&gt; Map -&gt; Reduce</a:t>
            </a:r>
          </a:p>
          <a:p>
            <a:pPr lvl="1"/>
            <a:r>
              <a:rPr lang="en-US" sz="3200" dirty="0"/>
              <a:t>Map -&gt; Reduce -&gt; Shuffle and Sort</a:t>
            </a:r>
          </a:p>
          <a:p>
            <a:pPr lvl="1"/>
            <a:r>
              <a:rPr lang="en-US" sz="3200" dirty="0"/>
              <a:t>Map -&gt; Shuffle and Sort -&gt; Reduce</a:t>
            </a:r>
          </a:p>
          <a:p>
            <a:pPr lvl="1"/>
            <a:r>
              <a:rPr lang="en-US" sz="3200" dirty="0"/>
              <a:t>Shuffle and Sort -&gt; Reduce -&gt; Map</a:t>
            </a:r>
            <a:r>
              <a:rPr lang="en-US" sz="3200" dirty="0"/>
              <a:t> 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7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difference between low level interfaces and high level interfaces?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Low level deals with interactivity while high level deals with storage and scheduling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Low level deals with storage and scheduling while high level deals with interactivity</a:t>
            </a:r>
            <a:r>
              <a:rPr lang="en-US" sz="3200" dirty="0"/>
              <a:t> 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9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of the following are problems to look out for when integrating your project with Hadoop?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Advanced </a:t>
            </a:r>
            <a:r>
              <a:rPr lang="en-US" sz="3200" dirty="0" err="1"/>
              <a:t>Alogrithms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Task Level Parallelism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Data Level Parallelism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Random Data Access</a:t>
            </a:r>
            <a:r>
              <a:rPr lang="en-US" sz="3200" dirty="0"/>
              <a:t> 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#6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the purpose of YARN?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Allows various applications to run on the same Hadoop cluster.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Enables large scale data across clusters.</a:t>
            </a:r>
            <a:r>
              <a:rPr lang="en-US" sz="3200" dirty="0"/>
              <a:t> </a:t>
            </a:r>
            <a:endParaRPr lang="en-US" sz="3200" dirty="0" smtClean="0"/>
          </a:p>
          <a:p>
            <a:pPr lvl="1"/>
            <a:r>
              <a:rPr lang="en-US" sz="3200" dirty="0"/>
              <a:t>Implementation of Map Reduce.</a:t>
            </a:r>
            <a:r>
              <a:rPr lang="en-US" sz="32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Hadoop Ecosystem </a:t>
            </a:r>
            <a:r>
              <a:rPr lang="mr-IN" dirty="0" smtClean="0"/>
              <a:t>–</a:t>
            </a:r>
            <a:r>
              <a:rPr lang="en-US" dirty="0" smtClean="0"/>
              <a:t> Open Source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1" y="1391767"/>
            <a:ext cx="9566031" cy="367708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83042" y="5296918"/>
            <a:ext cx="1481489" cy="924050"/>
            <a:chOff x="1170581" y="1004800"/>
            <a:chExt cx="1661619" cy="1997831"/>
          </a:xfrm>
        </p:grpSpPr>
        <p:grpSp>
          <p:nvGrpSpPr>
            <p:cNvPr id="8" name="Group 7"/>
            <p:cNvGrpSpPr/>
            <p:nvPr/>
          </p:nvGrpSpPr>
          <p:grpSpPr>
            <a:xfrm>
              <a:off x="1191967" y="1004800"/>
              <a:ext cx="923917" cy="1001721"/>
              <a:chOff x="4137746" y="1395404"/>
              <a:chExt cx="923917" cy="100172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746" y="1395404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14" name="Rounded Rectangle 13"/>
              <p:cNvSpPr/>
              <p:nvPr/>
            </p:nvSpPr>
            <p:spPr>
              <a:xfrm>
                <a:off x="4278424" y="1825924"/>
                <a:ext cx="675324" cy="407961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170581" y="2000910"/>
              <a:ext cx="923917" cy="1001721"/>
              <a:chOff x="3269953" y="2034118"/>
              <a:chExt cx="923917" cy="100172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9953" y="2034118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12" name="Rounded Rectangle 11"/>
              <p:cNvSpPr/>
              <p:nvPr/>
            </p:nvSpPr>
            <p:spPr>
              <a:xfrm>
                <a:off x="3410631" y="2464638"/>
                <a:ext cx="675323" cy="407963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5506" y="1028041"/>
              <a:ext cx="756694" cy="194573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571843" y="5295620"/>
            <a:ext cx="1439281" cy="924050"/>
            <a:chOff x="1170581" y="1004800"/>
            <a:chExt cx="1614278" cy="19978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8165" y="1028042"/>
              <a:ext cx="756694" cy="1945739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191967" y="1004800"/>
              <a:ext cx="923917" cy="1001721"/>
              <a:chOff x="4137746" y="1395404"/>
              <a:chExt cx="923917" cy="100172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746" y="1395404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22" name="Rounded Rectangle 21"/>
              <p:cNvSpPr/>
              <p:nvPr/>
            </p:nvSpPr>
            <p:spPr>
              <a:xfrm>
                <a:off x="4278424" y="1825924"/>
                <a:ext cx="675324" cy="407961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170581" y="2000910"/>
              <a:ext cx="923917" cy="1001721"/>
              <a:chOff x="3269953" y="2034118"/>
              <a:chExt cx="923917" cy="100172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9953" y="2034118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3410631" y="2464638"/>
                <a:ext cx="675323" cy="407963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5324038" y="5305867"/>
            <a:ext cx="1481489" cy="924050"/>
            <a:chOff x="1170581" y="1004800"/>
            <a:chExt cx="1661619" cy="1997831"/>
          </a:xfrm>
        </p:grpSpPr>
        <p:grpSp>
          <p:nvGrpSpPr>
            <p:cNvPr id="24" name="Group 23"/>
            <p:cNvGrpSpPr/>
            <p:nvPr/>
          </p:nvGrpSpPr>
          <p:grpSpPr>
            <a:xfrm>
              <a:off x="1191967" y="1004800"/>
              <a:ext cx="923917" cy="1001721"/>
              <a:chOff x="4137746" y="1395404"/>
              <a:chExt cx="923917" cy="1001721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746" y="1395404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4278424" y="1825924"/>
                <a:ext cx="675324" cy="407961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170581" y="2000910"/>
              <a:ext cx="923917" cy="1001721"/>
              <a:chOff x="3269953" y="2034118"/>
              <a:chExt cx="923917" cy="100172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9953" y="2034118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28" name="Rounded Rectangle 27"/>
              <p:cNvSpPr/>
              <p:nvPr/>
            </p:nvSpPr>
            <p:spPr>
              <a:xfrm>
                <a:off x="3410631" y="2464638"/>
                <a:ext cx="675323" cy="407963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5506" y="1028041"/>
              <a:ext cx="756694" cy="194573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9159713" y="5319688"/>
            <a:ext cx="1481489" cy="924050"/>
            <a:chOff x="1170581" y="1004800"/>
            <a:chExt cx="1661619" cy="1997831"/>
          </a:xfrm>
        </p:grpSpPr>
        <p:grpSp>
          <p:nvGrpSpPr>
            <p:cNvPr id="32" name="Group 31"/>
            <p:cNvGrpSpPr/>
            <p:nvPr/>
          </p:nvGrpSpPr>
          <p:grpSpPr>
            <a:xfrm>
              <a:off x="1191967" y="1004800"/>
              <a:ext cx="923917" cy="1001721"/>
              <a:chOff x="4137746" y="1395404"/>
              <a:chExt cx="923917" cy="1001721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7746" y="1395404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4278424" y="1825924"/>
                <a:ext cx="675324" cy="407961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170581" y="2000910"/>
              <a:ext cx="923917" cy="1001721"/>
              <a:chOff x="3269953" y="2034118"/>
              <a:chExt cx="923917" cy="1001721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9953" y="2034118"/>
                <a:ext cx="923917" cy="1001721"/>
              </a:xfrm>
              <a:prstGeom prst="rect">
                <a:avLst/>
              </a:prstGeom>
            </p:spPr>
          </p:pic>
          <p:sp>
            <p:nvSpPr>
              <p:cNvPr id="36" name="Rounded Rectangle 35"/>
              <p:cNvSpPr/>
              <p:nvPr/>
            </p:nvSpPr>
            <p:spPr>
              <a:xfrm>
                <a:off x="3410631" y="2464638"/>
                <a:ext cx="675323" cy="407963"/>
              </a:xfrm>
              <a:prstGeom prst="roundRect">
                <a:avLst/>
              </a:prstGeom>
              <a:solidFill>
                <a:srgbClr val="0070C0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5506" y="1028041"/>
              <a:ext cx="756694" cy="1945738"/>
            </a:xfrm>
            <a:prstGeom prst="rect">
              <a:avLst/>
            </a:prstGeom>
          </p:spPr>
        </p:pic>
      </p:grpSp>
      <p:cxnSp>
        <p:nvCxnSpPr>
          <p:cNvPr id="4" name="Straight Connector 3"/>
          <p:cNvCxnSpPr/>
          <p:nvPr/>
        </p:nvCxnSpPr>
        <p:spPr>
          <a:xfrm>
            <a:off x="7244862" y="5693687"/>
            <a:ext cx="1340344" cy="0"/>
          </a:xfrm>
          <a:prstGeom prst="line">
            <a:avLst/>
          </a:prstGeom>
          <a:ln w="635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10473</TotalTime>
  <Words>542</Words>
  <Application>Microsoft Macintosh PowerPoint</Application>
  <PresentationFormat>Widescreen</PresentationFormat>
  <Paragraphs>141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Calibri Light</vt:lpstr>
      <vt:lpstr>Courier New</vt:lpstr>
      <vt:lpstr>Helvetica</vt:lpstr>
      <vt:lpstr>Mangal</vt:lpstr>
      <vt:lpstr>Webdings</vt:lpstr>
      <vt:lpstr>Wingdings</vt:lpstr>
      <vt:lpstr>Arial</vt:lpstr>
      <vt:lpstr>Retrospect</vt:lpstr>
      <vt:lpstr>Big Data Technology</vt:lpstr>
      <vt:lpstr>Outline</vt:lpstr>
      <vt:lpstr>Question # 1</vt:lpstr>
      <vt:lpstr>Question #2</vt:lpstr>
      <vt:lpstr>Question #3</vt:lpstr>
      <vt:lpstr>Question #4</vt:lpstr>
      <vt:lpstr>Question #5</vt:lpstr>
      <vt:lpstr>Question #6</vt:lpstr>
      <vt:lpstr>The Hadoop Ecosystem – Open Source</vt:lpstr>
      <vt:lpstr>Pig and Hive</vt:lpstr>
      <vt:lpstr>Giraph</vt:lpstr>
      <vt:lpstr>Spark, Storm, Flink</vt:lpstr>
      <vt:lpstr>NoSQL</vt:lpstr>
      <vt:lpstr>Zookeeper for management</vt:lpstr>
      <vt:lpstr>MapReduce Process</vt:lpstr>
      <vt:lpstr>MapReduce</vt:lpstr>
      <vt:lpstr>Map users to movies they watched</vt:lpstr>
      <vt:lpstr>Mapped Data (“Shuffle and Sort”)</vt:lpstr>
      <vt:lpstr>The Reducer Processes Each Key’s Values</vt:lpstr>
      <vt:lpstr>Putting it All Together</vt:lpstr>
      <vt:lpstr>What is happening  </vt:lpstr>
      <vt:lpstr>HIVE - RETRIEVING INFORMATION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527</cp:revision>
  <dcterms:created xsi:type="dcterms:W3CDTF">2015-01-31T16:20:13Z</dcterms:created>
  <dcterms:modified xsi:type="dcterms:W3CDTF">2017-09-25T22:55:56Z</dcterms:modified>
</cp:coreProperties>
</file>